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9" r:id="rId3"/>
    <p:sldId id="261" r:id="rId4"/>
    <p:sldId id="262" r:id="rId5"/>
    <p:sldId id="263" r:id="rId6"/>
    <p:sldId id="264" r:id="rId7"/>
    <p:sldId id="260" r:id="rId8"/>
    <p:sldId id="265" r:id="rId9"/>
    <p:sldId id="266" r:id="rId10"/>
    <p:sldId id="279" r:id="rId11"/>
    <p:sldId id="267" r:id="rId12"/>
    <p:sldId id="269" r:id="rId13"/>
    <p:sldId id="270" r:id="rId14"/>
    <p:sldId id="271" r:id="rId15"/>
    <p:sldId id="272" r:id="rId16"/>
    <p:sldId id="273" r:id="rId17"/>
    <p:sldId id="268" r:id="rId18"/>
    <p:sldId id="277" r:id="rId19"/>
    <p:sldId id="274" r:id="rId20"/>
    <p:sldId id="280" r:id="rId21"/>
    <p:sldId id="281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9ECED8F-E2BE-6B44-AB5A-ECAC54CAAB83}">
          <p14:sldIdLst>
            <p14:sldId id="256"/>
            <p14:sldId id="259"/>
            <p14:sldId id="261"/>
            <p14:sldId id="262"/>
            <p14:sldId id="263"/>
            <p14:sldId id="264"/>
            <p14:sldId id="260"/>
            <p14:sldId id="265"/>
            <p14:sldId id="266"/>
            <p14:sldId id="279"/>
            <p14:sldId id="267"/>
            <p14:sldId id="269"/>
            <p14:sldId id="270"/>
            <p14:sldId id="271"/>
            <p14:sldId id="272"/>
            <p14:sldId id="273"/>
            <p14:sldId id="268"/>
            <p14:sldId id="277"/>
            <p14:sldId id="274"/>
            <p14:sldId id="280"/>
            <p14:sldId id="281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3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jpeg>
</file>

<file path=ppt/media/image18.png>
</file>

<file path=ppt/media/image19.tiff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23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5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A879A6-0FD0-4734-A311-86BFCA472E6E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44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2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4E6425-0181-43F2-84FC-787E803FD2F8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9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38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759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9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529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6E86A4C-8E40-4F87-A4F0-01A0687C5742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44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4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50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LmAT6t5kL0?start=131&amp;feature=oembe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www.gdcvault.com/play/1016443/Crowds-in-Hitma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mcodes.co.uk/project/game-of-life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D2XgQOyCCk?feature=oembed" TargetMode="Externa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JZtQYSev-w?feature=oembed" TargetMode="External"/><Relationship Id="rId4" Type="http://schemas.openxmlformats.org/officeDocument/2006/relationships/image" Target="../media/image19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ax_MCN6aHME?feature=oembed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akKfY5aHmY?feature=oembe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bLA0LS67XE?start=74&amp;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711A6-3E98-4E50-A07E-5CA76090DF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2"/>
            <a:ext cx="10993549" cy="1142198"/>
          </a:xfrm>
        </p:spPr>
        <p:txBody>
          <a:bodyPr/>
          <a:lstStyle/>
          <a:p>
            <a:r>
              <a:rPr lang="en-GB" dirty="0"/>
              <a:t>8: emergence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00062-499F-44A8-A029-7048CE427D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162631"/>
            <a:ext cx="10993546" cy="923136"/>
          </a:xfrm>
        </p:spPr>
        <p:txBody>
          <a:bodyPr>
            <a:normAutofit/>
          </a:bodyPr>
          <a:lstStyle/>
          <a:p>
            <a:r>
              <a:rPr lang="en-GB" dirty="0"/>
              <a:t>GAM220 World Creation Project: Pre-Production</a:t>
            </a:r>
          </a:p>
          <a:p>
            <a:r>
              <a:rPr lang="en-GB" dirty="0"/>
              <a:t>Dr Ed Powley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B21370-5B82-E547-83AF-4A2AA35AC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0676" y="4362557"/>
            <a:ext cx="1755609" cy="1755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56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7881A-94DD-2946-A2DA-3C788BA8A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stampede in The Lion King (1994)</a:t>
            </a:r>
            <a:endParaRPr lang="en-US" dirty="0"/>
          </a:p>
        </p:txBody>
      </p:sp>
      <p:pic>
        <p:nvPicPr>
          <p:cNvPr id="4" name="Online Media 3" descr="Lion King Computer Animation CGI and traditional hand drawn">
            <a:hlinkClick r:id="" action="ppaction://media"/>
            <a:extLst>
              <a:ext uri="{FF2B5EF4-FFF2-40B4-BE49-F238E27FC236}">
                <a16:creationId xmlns:a16="http://schemas.microsoft.com/office/drawing/2014/main" id="{1E195BB6-4A2A-0B4A-8C0E-7F6ADF9BD5A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808515" y="1834290"/>
            <a:ext cx="6574970" cy="492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47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8F5B2-3B40-41B1-A811-1899F55A2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crowds in Hitman: Absolution (2012)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3CBA1-39D8-4E8A-843E-408295D2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609600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https://www.gdcvault.com/play/1016443/Crowds-in-Hitman</a:t>
            </a:r>
            <a:endParaRPr lang="en-GB" dirty="0"/>
          </a:p>
        </p:txBody>
      </p:sp>
      <p:pic>
        <p:nvPicPr>
          <p:cNvPr id="5122" name="Picture 2" descr="Image result for hitman absolution crowd">
            <a:extLst>
              <a:ext uri="{FF2B5EF4-FFF2-40B4-BE49-F238E27FC236}">
                <a16:creationId xmlns:a16="http://schemas.microsoft.com/office/drawing/2014/main" id="{A90D9CD1-9A37-4A00-9C8F-A40903B43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358" y="2790097"/>
            <a:ext cx="6183653" cy="347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074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7B3197F-48B7-41CA-B2DF-4289FA831FB0}"/>
              </a:ext>
            </a:extLst>
          </p:cNvPr>
          <p:cNvSpPr/>
          <p:nvPr/>
        </p:nvSpPr>
        <p:spPr>
          <a:xfrm>
            <a:off x="7536154" y="4149078"/>
            <a:ext cx="1080126" cy="10801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CED5D-55FE-4E8D-B2BB-1B2C0287822F}"/>
              </a:ext>
            </a:extLst>
          </p:cNvPr>
          <p:cNvSpPr/>
          <p:nvPr/>
        </p:nvSpPr>
        <p:spPr>
          <a:xfrm>
            <a:off x="7896200" y="4509120"/>
            <a:ext cx="360034" cy="360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7E10E8-8464-4DAC-A899-56A7063F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2EAB3-F4B9-4411-AFB2-9C7A29F5E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018496" cy="3678303"/>
          </a:xfrm>
        </p:spPr>
        <p:txBody>
          <a:bodyPr/>
          <a:lstStyle/>
          <a:p>
            <a:r>
              <a:rPr lang="en-GB" dirty="0"/>
              <a:t>A lattice of cells</a:t>
            </a:r>
          </a:p>
          <a:p>
            <a:r>
              <a:rPr lang="en-GB" dirty="0"/>
              <a:t>Each cell has a state</a:t>
            </a:r>
          </a:p>
          <a:p>
            <a:r>
              <a:rPr lang="en-GB" dirty="0"/>
              <a:t>Update rule applied to each cell every time step:</a:t>
            </a:r>
            <a:br>
              <a:rPr lang="en-GB" dirty="0"/>
            </a:br>
            <a:r>
              <a:rPr lang="en-GB" dirty="0"/>
              <a:t>gives new state of the cell as a function of the old state of the cell and its neighbours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D957B0-0957-4159-8CBD-B765B1B9168B}"/>
              </a:ext>
            </a:extLst>
          </p:cNvPr>
          <p:cNvCxnSpPr/>
          <p:nvPr/>
        </p:nvCxnSpPr>
        <p:spPr>
          <a:xfrm>
            <a:off x="68160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D43EA-A8DC-41AF-ADBD-6363521ED556}"/>
              </a:ext>
            </a:extLst>
          </p:cNvPr>
          <p:cNvCxnSpPr/>
          <p:nvPr/>
        </p:nvCxnSpPr>
        <p:spPr>
          <a:xfrm>
            <a:off x="75361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E2F22B-94AD-482A-BF14-41A8D411D8A3}"/>
              </a:ext>
            </a:extLst>
          </p:cNvPr>
          <p:cNvCxnSpPr/>
          <p:nvPr/>
        </p:nvCxnSpPr>
        <p:spPr>
          <a:xfrm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AB1CFC-CA95-45FB-971B-C4C3F5020E25}"/>
              </a:ext>
            </a:extLst>
          </p:cNvPr>
          <p:cNvCxnSpPr/>
          <p:nvPr/>
        </p:nvCxnSpPr>
        <p:spPr>
          <a:xfrm>
            <a:off x="89763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C321A9-71A5-4F60-8CD4-F2260AAFB18F}"/>
              </a:ext>
            </a:extLst>
          </p:cNvPr>
          <p:cNvCxnSpPr/>
          <p:nvPr/>
        </p:nvCxnSpPr>
        <p:spPr>
          <a:xfrm>
            <a:off x="71761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6E5C51-CCB8-400F-AE43-94BCC5C27E63}"/>
              </a:ext>
            </a:extLst>
          </p:cNvPr>
          <p:cNvCxnSpPr/>
          <p:nvPr/>
        </p:nvCxnSpPr>
        <p:spPr>
          <a:xfrm>
            <a:off x="78962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3C363A-581A-43E1-8559-5BE6CF6C8A62}"/>
              </a:ext>
            </a:extLst>
          </p:cNvPr>
          <p:cNvCxnSpPr/>
          <p:nvPr/>
        </p:nvCxnSpPr>
        <p:spPr>
          <a:xfrm>
            <a:off x="86162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C06CC09-1062-4306-8704-A50E68240274}"/>
              </a:ext>
            </a:extLst>
          </p:cNvPr>
          <p:cNvCxnSpPr/>
          <p:nvPr/>
        </p:nvCxnSpPr>
        <p:spPr>
          <a:xfrm>
            <a:off x="93363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83095-158D-42BE-AC2E-F15A04812FB4}"/>
              </a:ext>
            </a:extLst>
          </p:cNvPr>
          <p:cNvCxnSpPr/>
          <p:nvPr/>
        </p:nvCxnSpPr>
        <p:spPr>
          <a:xfrm rot="5400000">
            <a:off x="8256240" y="12687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D6057C-D8E1-43EC-A1D6-DB58D4ED37FB}"/>
              </a:ext>
            </a:extLst>
          </p:cNvPr>
          <p:cNvCxnSpPr/>
          <p:nvPr/>
        </p:nvCxnSpPr>
        <p:spPr>
          <a:xfrm rot="5400000">
            <a:off x="8256240" y="19888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2AA087-8772-496C-B654-85F4AAAED8A7}"/>
              </a:ext>
            </a:extLst>
          </p:cNvPr>
          <p:cNvCxnSpPr/>
          <p:nvPr/>
        </p:nvCxnSpPr>
        <p:spPr>
          <a:xfrm rot="5400000"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8E702A-5B9E-450C-BF50-BB6C6D39EAB6}"/>
              </a:ext>
            </a:extLst>
          </p:cNvPr>
          <p:cNvCxnSpPr/>
          <p:nvPr/>
        </p:nvCxnSpPr>
        <p:spPr>
          <a:xfrm rot="5400000">
            <a:off x="8256240" y="34290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1F94912-8092-4757-9686-48F416CB7163}"/>
              </a:ext>
            </a:extLst>
          </p:cNvPr>
          <p:cNvCxnSpPr/>
          <p:nvPr/>
        </p:nvCxnSpPr>
        <p:spPr>
          <a:xfrm rot="5400000">
            <a:off x="8256240" y="16288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ADA4D64-9759-48CB-8A08-7D294CB39F74}"/>
              </a:ext>
            </a:extLst>
          </p:cNvPr>
          <p:cNvCxnSpPr/>
          <p:nvPr/>
        </p:nvCxnSpPr>
        <p:spPr>
          <a:xfrm rot="5400000">
            <a:off x="8256240" y="23488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382B621-285F-4A2E-8944-BEDCD217F132}"/>
              </a:ext>
            </a:extLst>
          </p:cNvPr>
          <p:cNvCxnSpPr/>
          <p:nvPr/>
        </p:nvCxnSpPr>
        <p:spPr>
          <a:xfrm rot="5400000">
            <a:off x="8256240" y="30689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D6EDA2-2F6D-4557-940C-BD0B24DEAA06}"/>
              </a:ext>
            </a:extLst>
          </p:cNvPr>
          <p:cNvCxnSpPr/>
          <p:nvPr/>
        </p:nvCxnSpPr>
        <p:spPr>
          <a:xfrm rot="5400000">
            <a:off x="8256240" y="37890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66DC86-37D4-4460-9C1A-DDC25A71B63F}"/>
              </a:ext>
            </a:extLst>
          </p:cNvPr>
          <p:cNvCxnSpPr/>
          <p:nvPr/>
        </p:nvCxnSpPr>
        <p:spPr>
          <a:xfrm>
            <a:off x="96964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BAD0C9-04C4-4EE3-B3B5-F0F90319A035}"/>
              </a:ext>
            </a:extLst>
          </p:cNvPr>
          <p:cNvCxnSpPr/>
          <p:nvPr/>
        </p:nvCxnSpPr>
        <p:spPr>
          <a:xfrm rot="5400000">
            <a:off x="8256240" y="41490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933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7E6A-9D0D-4795-A0BC-2720FC22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C1B45-8E70-4EDB-915A-A5FBD928F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cell has state 0 or 1</a:t>
            </a:r>
          </a:p>
          <a:p>
            <a:r>
              <a:rPr lang="en-GB" dirty="0"/>
              <a:t>A cell enters state 1 if:</a:t>
            </a:r>
          </a:p>
          <a:p>
            <a:pPr lvl="1"/>
            <a:r>
              <a:rPr lang="en-GB" dirty="0"/>
              <a:t>Its state is 0 and exactly 3 of its neighbours are in state 1</a:t>
            </a:r>
          </a:p>
          <a:p>
            <a:pPr lvl="1"/>
            <a:r>
              <a:rPr lang="en-GB" dirty="0"/>
              <a:t>Its state is 1 and exactly 2 or 3 of its neighbours are in state 1</a:t>
            </a:r>
          </a:p>
          <a:p>
            <a:r>
              <a:rPr lang="en-GB" dirty="0"/>
              <a:t>Otherwise it enters state 0</a:t>
            </a:r>
          </a:p>
          <a:p>
            <a:r>
              <a:rPr lang="en-GB" dirty="0">
                <a:hlinkClick r:id="rId2"/>
              </a:rPr>
              <a:t>https://www.samcodes.co.uk/project/game-of-life/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593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64FC-73BE-478F-840F-3913C23CA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0394F-C8FA-41DE-9526-2D14A9C54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3953435"/>
            <a:ext cx="11029615" cy="1905364"/>
          </a:xfrm>
        </p:spPr>
        <p:txBody>
          <a:bodyPr/>
          <a:lstStyle/>
          <a:p>
            <a:r>
              <a:rPr lang="en-GB" dirty="0"/>
              <a:t>This pattern of cells appears to move down and to the right every 4 time steps</a:t>
            </a:r>
          </a:p>
          <a:p>
            <a:r>
              <a:rPr lang="en-GB" dirty="0"/>
              <a:t>The cells themselves </a:t>
            </a:r>
            <a:r>
              <a:rPr lang="en-GB" b="1" dirty="0"/>
              <a:t>don’t move</a:t>
            </a:r>
          </a:p>
          <a:p>
            <a:r>
              <a:rPr lang="en-GB" dirty="0"/>
              <a:t>The update rule just happens to give the </a:t>
            </a:r>
            <a:r>
              <a:rPr lang="en-GB" b="1" dirty="0"/>
              <a:t>illusion</a:t>
            </a:r>
            <a:r>
              <a:rPr lang="en-GB" dirty="0"/>
              <a:t> of movement</a:t>
            </a:r>
          </a:p>
        </p:txBody>
      </p:sp>
      <p:pic>
        <p:nvPicPr>
          <p:cNvPr id="7170" name="Picture 2" descr="Image result for glider game of life">
            <a:extLst>
              <a:ext uri="{FF2B5EF4-FFF2-40B4-BE49-F238E27FC236}">
                <a16:creationId xmlns:a16="http://schemas.microsoft.com/office/drawing/2014/main" id="{A1D58DE3-E54E-413F-B7F5-ACA9E94A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4" y="1920156"/>
            <a:ext cx="809625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55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interesting emergent behaviours come from the simple rules of Conway’s Game of Life</a:t>
            </a:r>
          </a:p>
          <a:p>
            <a:r>
              <a:rPr lang="en-GB" dirty="0"/>
              <a:t>It is possible to construct </a:t>
            </a:r>
            <a:r>
              <a:rPr lang="en-GB" b="1" dirty="0"/>
              <a:t>logic gates </a:t>
            </a:r>
            <a:r>
              <a:rPr lang="en-GB" dirty="0"/>
              <a:t>from interactions of gliders</a:t>
            </a:r>
          </a:p>
          <a:p>
            <a:r>
              <a:rPr lang="en-GB" dirty="0"/>
              <a:t>Conway’s Game of Life is </a:t>
            </a:r>
            <a:r>
              <a:rPr lang="en-GB" b="1" dirty="0"/>
              <a:t>Turing complete</a:t>
            </a:r>
            <a:r>
              <a:rPr lang="en-GB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7388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038808" cy="3678303"/>
          </a:xfrm>
        </p:spPr>
        <p:txBody>
          <a:bodyPr/>
          <a:lstStyle/>
          <a:p>
            <a:r>
              <a:rPr lang="en-GB" dirty="0"/>
              <a:t>Cave erosion (useful for PCG)</a:t>
            </a:r>
          </a:p>
          <a:p>
            <a:r>
              <a:rPr lang="en-GB" dirty="0"/>
              <a:t>Traffic simulation</a:t>
            </a:r>
          </a:p>
          <a:p>
            <a:r>
              <a:rPr lang="en-GB" dirty="0"/>
              <a:t>Fluid simulation</a:t>
            </a:r>
          </a:p>
          <a:p>
            <a:r>
              <a:rPr lang="en-GB" dirty="0"/>
              <a:t>…</a:t>
            </a:r>
          </a:p>
          <a:p>
            <a:endParaRPr lang="en-GB" dirty="0"/>
          </a:p>
        </p:txBody>
      </p:sp>
      <p:pic>
        <p:nvPicPr>
          <p:cNvPr id="8194" name="Picture 2" descr="Image result for cellular automata cave generation">
            <a:extLst>
              <a:ext uri="{FF2B5EF4-FFF2-40B4-BE49-F238E27FC236}">
                <a16:creationId xmlns:a16="http://schemas.microsoft.com/office/drawing/2014/main" id="{7ACDAA29-6906-48AA-8BA9-B1DA7BBCD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976" y="2245658"/>
            <a:ext cx="3821206" cy="382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04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4A7C-F551-4C8D-8A76-4EC1F85B4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Fractals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</p:spPr>
            <p:txBody>
              <a:bodyPr/>
              <a:lstStyle/>
              <a:p>
                <a:r>
                  <a:rPr lang="en-GB" dirty="0"/>
                  <a:t>Mathematical forms which exhibit self-similarity</a:t>
                </a:r>
              </a:p>
              <a:p>
                <a:r>
                  <a:rPr lang="en-GB" dirty="0"/>
                  <a:t>Typically generated by simple mathematical formulae, rules or transformations</a:t>
                </a:r>
              </a:p>
              <a:p>
                <a:r>
                  <a:rPr lang="en-GB" dirty="0"/>
                  <a:t>E.g. the Mandelbrot set: points on the complex plane for which the iteration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dirty="0"/>
                  <a:t> does not diverge</a:t>
                </a:r>
              </a:p>
              <a:p>
                <a:r>
                  <a:rPr lang="en-GB" dirty="0"/>
                  <a:t>Other fractals can be used to generate foliage, terrain, …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  <a:blipFill>
                <a:blip r:embed="rId3"/>
                <a:stretch>
                  <a:fillRect l="-2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Online Media 3" descr="Mandelbrot Zoom 10^227 [1080x1920]">
            <a:hlinkClick r:id="" action="ppaction://media"/>
            <a:extLst>
              <a:ext uri="{FF2B5EF4-FFF2-40B4-BE49-F238E27FC236}">
                <a16:creationId xmlns:a16="http://schemas.microsoft.com/office/drawing/2014/main" id="{45B6785E-59E7-7846-A7D8-AD0DDCD595B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514807" y="2305147"/>
            <a:ext cx="6317604" cy="355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54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5979D-A3FC-574D-972F-83ED25293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2877E-6315-D64E-8B35-CC5B6FE5A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2347961"/>
          </a:xfrm>
        </p:spPr>
        <p:txBody>
          <a:bodyPr/>
          <a:lstStyle/>
          <a:p>
            <a:r>
              <a:rPr lang="en-US" dirty="0"/>
              <a:t>Systems with emergence tend to be </a:t>
            </a:r>
            <a:r>
              <a:rPr lang="en-US" b="1" dirty="0"/>
              <a:t>chaotic</a:t>
            </a:r>
          </a:p>
          <a:p>
            <a:r>
              <a:rPr lang="en-US" dirty="0"/>
              <a:t>Sensitive dependence on initial conditions</a:t>
            </a:r>
          </a:p>
          <a:p>
            <a:r>
              <a:rPr lang="en-US" dirty="0"/>
              <a:t>Unpredictable, even if deterministic (i.e. not random)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E317CC-B47D-4145-A468-44110CDA3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128" y="672208"/>
            <a:ext cx="2108200" cy="1943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E4BA14-EFF8-C149-9830-8F4983957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695" y="2717233"/>
            <a:ext cx="4888112" cy="36783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4B8887-6D91-5B42-8608-FEAAE8ADC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6882" y="4252686"/>
            <a:ext cx="4095054" cy="229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3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EBED-E5EA-4DFC-994E-EA6B58AC0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ultimate emergence?</a:t>
            </a:r>
          </a:p>
        </p:txBody>
      </p:sp>
      <p:pic>
        <p:nvPicPr>
          <p:cNvPr id="9218" name="Picture 2" descr="Image result for brain">
            <a:extLst>
              <a:ext uri="{FF2B5EF4-FFF2-40B4-BE49-F238E27FC236}">
                <a16:creationId xmlns:a16="http://schemas.microsoft.com/office/drawing/2014/main" id="{CEEF1802-72BA-492B-AD39-1237BA217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142" y="2203806"/>
            <a:ext cx="5413562" cy="405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6A8977-2AC7-4BAC-B82F-729544F20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128889" cy="3678303"/>
          </a:xfrm>
        </p:spPr>
        <p:txBody>
          <a:bodyPr/>
          <a:lstStyle/>
          <a:p>
            <a:r>
              <a:rPr lang="en-GB" dirty="0"/>
              <a:t>The human brain is composed of billions of neurons</a:t>
            </a:r>
          </a:p>
          <a:p>
            <a:r>
              <a:rPr lang="en-GB" dirty="0"/>
              <a:t>A neuron is a relatively simple electro-chemical cell</a:t>
            </a:r>
          </a:p>
          <a:p>
            <a:r>
              <a:rPr lang="en-GB" dirty="0"/>
              <a:t>From them emerge intelligence, creativity, consciousness, 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35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031E-A1CD-434C-9463-67296070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emergence?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4228A-B913-4F45-A65F-970EB0BE5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something has a </a:t>
            </a:r>
            <a:r>
              <a:rPr lang="en-GB" b="1" dirty="0"/>
              <a:t>property</a:t>
            </a:r>
            <a:r>
              <a:rPr lang="en-GB" dirty="0"/>
              <a:t> that its </a:t>
            </a:r>
            <a:r>
              <a:rPr lang="en-GB" b="1" dirty="0"/>
              <a:t>parts</a:t>
            </a:r>
            <a:r>
              <a:rPr lang="en-GB" dirty="0"/>
              <a:t> alone do not have</a:t>
            </a:r>
          </a:p>
          <a:p>
            <a:r>
              <a:rPr lang="en-GB" dirty="0"/>
              <a:t>The whole is </a:t>
            </a:r>
            <a:r>
              <a:rPr lang="en-GB" b="1" dirty="0"/>
              <a:t>different from </a:t>
            </a:r>
            <a:r>
              <a:rPr lang="en-GB" dirty="0"/>
              <a:t>the sum of its parts</a:t>
            </a:r>
          </a:p>
        </p:txBody>
      </p:sp>
    </p:spTree>
    <p:extLst>
      <p:ext uri="{BB962C8B-B14F-4D97-AF65-F5344CB8AC3E}">
        <p14:creationId xmlns:p14="http://schemas.microsoft.com/office/powerpoint/2010/main" val="376348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93146F-62ED-4C59-844C-0935D0FB5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F3D65BA-1C65-40FB-92EF-83951BDC1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nline Media 3" descr="Spelunky -  Ridiculous Death Compilation">
            <a:hlinkClick r:id="" action="ppaction://media"/>
            <a:extLst>
              <a:ext uri="{FF2B5EF4-FFF2-40B4-BE49-F238E27FC236}">
                <a16:creationId xmlns:a16="http://schemas.microsoft.com/office/drawing/2014/main" id="{CF910F6E-9204-1C4C-B408-D8E856E2342D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10467" y="1472174"/>
            <a:ext cx="7228159" cy="406583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DF52CCA-FCDD-49A0-BFFC-3BD41F1B8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B4F31-212D-8443-A703-51E99B9BA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Emergence in games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 err="1">
                <a:solidFill>
                  <a:srgbClr val="FFFFFF"/>
                </a:solidFill>
              </a:rPr>
              <a:t>Spelunky</a:t>
            </a:r>
            <a:endParaRPr lang="en-US" sz="3600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F35C5E-D2C0-9443-A236-204DAD96AE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877" t="-1057" r="14033" b="1873"/>
          <a:stretch/>
        </p:blipFill>
        <p:spPr>
          <a:xfrm>
            <a:off x="9100350" y="3677919"/>
            <a:ext cx="1775434" cy="25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64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93146F-62ED-4C59-844C-0935D0FB5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F3D65BA-1C65-40FB-92EF-83951BDC1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nline Media 3" descr="Far Cry 2 - Fun with Flares and Fire!">
            <a:hlinkClick r:id="" action="ppaction://media"/>
            <a:extLst>
              <a:ext uri="{FF2B5EF4-FFF2-40B4-BE49-F238E27FC236}">
                <a16:creationId xmlns:a16="http://schemas.microsoft.com/office/drawing/2014/main" id="{B607C293-6983-D54F-BFA9-CD2D9E88E23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35105" y="1047665"/>
            <a:ext cx="6707181" cy="503038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DF52CCA-FCDD-49A0-BFFC-3BD41F1B8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D9912-E825-5A46-8C27-D267A52F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Emergence in games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Far Cry 2</a:t>
            </a:r>
          </a:p>
        </p:txBody>
      </p:sp>
    </p:spTree>
    <p:extLst>
      <p:ext uri="{BB962C8B-B14F-4D97-AF65-F5344CB8AC3E}">
        <p14:creationId xmlns:p14="http://schemas.microsoft.com/office/powerpoint/2010/main" val="212356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400C8-75A3-4A7C-943E-42012B18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emergence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C757-BA71-4BE0-9364-EAF679968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Emergence can mean that </a:t>
            </a:r>
            <a:r>
              <a:rPr lang="en-GB" b="1" dirty="0"/>
              <a:t>simple systems </a:t>
            </a:r>
            <a:r>
              <a:rPr lang="en-GB" dirty="0"/>
              <a:t>combine to give </a:t>
            </a:r>
            <a:r>
              <a:rPr lang="en-GB" b="1" dirty="0"/>
              <a:t>complex properties</a:t>
            </a:r>
          </a:p>
          <a:p>
            <a:r>
              <a:rPr lang="en-GB" dirty="0"/>
              <a:t>This can be a double-edged sword in terms of game design</a:t>
            </a:r>
          </a:p>
          <a:p>
            <a:pPr lvl="1"/>
            <a:r>
              <a:rPr lang="en-GB" dirty="0"/>
              <a:t>Pro: rich behaviours and dynamics can emerge from relatively simple designs</a:t>
            </a:r>
          </a:p>
          <a:p>
            <a:pPr lvl="1"/>
            <a:r>
              <a:rPr lang="en-GB" dirty="0"/>
              <a:t>Con: difficult to predict or design the behaviour or dynamics that will emerge</a:t>
            </a:r>
          </a:p>
        </p:txBody>
      </p:sp>
    </p:spTree>
    <p:extLst>
      <p:ext uri="{BB962C8B-B14F-4D97-AF65-F5344CB8AC3E}">
        <p14:creationId xmlns:p14="http://schemas.microsoft.com/office/powerpoint/2010/main" val="298144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348EE-0A26-4D6D-AD7C-157AE809F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pile of sand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FFA63-2A8D-407C-BFCF-7ACCCE527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133808" cy="3678303"/>
          </a:xfrm>
        </p:spPr>
        <p:txBody>
          <a:bodyPr/>
          <a:lstStyle/>
          <a:p>
            <a:r>
              <a:rPr lang="en-GB" dirty="0"/>
              <a:t>Composed of many thousands of grains</a:t>
            </a:r>
          </a:p>
          <a:p>
            <a:r>
              <a:rPr lang="en-GB" dirty="0"/>
              <a:t>The size and weight of the pile comes from the sum of the individual grains </a:t>
            </a:r>
            <a:r>
              <a:rPr lang="en-GB" dirty="0">
                <a:sym typeface="Wingdings" panose="05000000000000000000" pitchFamily="2" charset="2"/>
              </a:rPr>
              <a:t> not emergent</a:t>
            </a:r>
          </a:p>
          <a:p>
            <a:r>
              <a:rPr lang="en-GB" dirty="0">
                <a:sym typeface="Wingdings" panose="05000000000000000000" pitchFamily="2" charset="2"/>
              </a:rPr>
              <a:t>The slope of the pile comes from interaction of the grains with friction and gravity  emergent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26596F-6476-4638-9DDB-374D4739D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012" y="1862416"/>
            <a:ext cx="5750857" cy="431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350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4212A-C9A1-4E24-B981-D9FA495C8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1F621-A585-4BA2-A93D-8C0409880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608937" cy="3678303"/>
          </a:xfrm>
        </p:spPr>
        <p:txBody>
          <a:bodyPr/>
          <a:lstStyle/>
          <a:p>
            <a:r>
              <a:rPr lang="en-GB" dirty="0"/>
              <a:t>The ant queen is not in charge!</a:t>
            </a:r>
          </a:p>
          <a:p>
            <a:r>
              <a:rPr lang="en-GB" dirty="0"/>
              <a:t>Individual ants react to </a:t>
            </a:r>
            <a:r>
              <a:rPr lang="en-GB" b="1" dirty="0"/>
              <a:t>stimulus</a:t>
            </a:r>
            <a:r>
              <a:rPr lang="en-GB" dirty="0"/>
              <a:t> (scent)</a:t>
            </a:r>
          </a:p>
          <a:p>
            <a:r>
              <a:rPr lang="en-GB" dirty="0"/>
              <a:t>Ants “coordinate” through </a:t>
            </a:r>
            <a:r>
              <a:rPr lang="en-GB" b="1" dirty="0" err="1"/>
              <a:t>stigmergy</a:t>
            </a:r>
            <a:endParaRPr lang="en-GB" b="1" dirty="0"/>
          </a:p>
          <a:p>
            <a:pPr lvl="1"/>
            <a:r>
              <a:rPr lang="en-GB" dirty="0"/>
              <a:t>Coordination by altering the </a:t>
            </a:r>
            <a:r>
              <a:rPr lang="en-GB" b="1" dirty="0"/>
              <a:t>environment</a:t>
            </a:r>
          </a:p>
          <a:p>
            <a:pPr lvl="1"/>
            <a:r>
              <a:rPr lang="en-GB" dirty="0"/>
              <a:t>Ants lay </a:t>
            </a:r>
            <a:r>
              <a:rPr lang="en-GB" b="1" dirty="0"/>
              <a:t>pheromones</a:t>
            </a:r>
            <a:r>
              <a:rPr lang="en-GB" dirty="0"/>
              <a:t>, which other ants react to</a:t>
            </a:r>
          </a:p>
          <a:p>
            <a:r>
              <a:rPr lang="en-GB" dirty="0"/>
              <a:t>Complex behaviours (building nests, finding food, removing waste) emerge from simple behaviours by individual ants</a:t>
            </a:r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AD5B0886-7D8F-4FA9-8D06-A1CA9BBDD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772" y="2610507"/>
            <a:ext cx="5219035" cy="281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96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3C1F-F063-49B0-84C9-D1826B40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 colony optimisation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F6B85-9811-49A5-8603-FB3FFF6E7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747889" cy="3678303"/>
          </a:xfrm>
        </p:spPr>
        <p:txBody>
          <a:bodyPr/>
          <a:lstStyle/>
          <a:p>
            <a:r>
              <a:rPr lang="en-GB" dirty="0"/>
              <a:t>How real ants find food:</a:t>
            </a:r>
          </a:p>
          <a:p>
            <a:pPr lvl="1"/>
            <a:r>
              <a:rPr lang="en-GB" dirty="0"/>
              <a:t>Wander randomly</a:t>
            </a:r>
          </a:p>
          <a:p>
            <a:pPr lvl="1"/>
            <a:r>
              <a:rPr lang="en-GB" dirty="0"/>
              <a:t>On finding food, return to the nest (laying pheromones)</a:t>
            </a:r>
          </a:p>
          <a:p>
            <a:pPr lvl="1"/>
            <a:r>
              <a:rPr lang="en-GB" dirty="0"/>
              <a:t>If there is a pheromone trail, follow it (but not perfectly)</a:t>
            </a:r>
          </a:p>
          <a:p>
            <a:r>
              <a:rPr lang="en-GB" dirty="0"/>
              <a:t>Algorithms inspired by this can be used for pathfinding, travelling salesman problems, network routing, …</a:t>
            </a:r>
          </a:p>
        </p:txBody>
      </p:sp>
      <p:pic>
        <p:nvPicPr>
          <p:cNvPr id="3074" name="Picture 2" descr="Image result for ant colony optimization">
            <a:extLst>
              <a:ext uri="{FF2B5EF4-FFF2-40B4-BE49-F238E27FC236}">
                <a16:creationId xmlns:a16="http://schemas.microsoft.com/office/drawing/2014/main" id="{A5F1C581-C5C8-4BB4-A82E-9DA3469B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196" y="2286000"/>
            <a:ext cx="5159791" cy="386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76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2A5CB-7C42-417D-A3F0-63BE5078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Flocking, schooling, herding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8FFAC-1E5B-4A61-8AE4-398A51823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animals exhibit complex group behaviours</a:t>
            </a:r>
          </a:p>
          <a:p>
            <a:pPr lvl="1"/>
            <a:r>
              <a:rPr lang="en-GB" dirty="0"/>
              <a:t>Flocking in birds</a:t>
            </a:r>
          </a:p>
          <a:p>
            <a:pPr lvl="1"/>
            <a:r>
              <a:rPr lang="en-GB" dirty="0"/>
              <a:t>Schooling in fish</a:t>
            </a:r>
          </a:p>
          <a:p>
            <a:pPr lvl="1"/>
            <a:r>
              <a:rPr lang="en-GB" dirty="0"/>
              <a:t>Herding in land mammals</a:t>
            </a:r>
          </a:p>
          <a:p>
            <a:r>
              <a:rPr lang="en-GB" dirty="0"/>
              <a:t>Arising from simple behaviours</a:t>
            </a:r>
          </a:p>
          <a:p>
            <a:r>
              <a:rPr lang="en-GB" dirty="0"/>
              <a:t>There is no “leader” or “commander”</a:t>
            </a:r>
          </a:p>
        </p:txBody>
      </p:sp>
    </p:spTree>
    <p:extLst>
      <p:ext uri="{BB962C8B-B14F-4D97-AF65-F5344CB8AC3E}">
        <p14:creationId xmlns:p14="http://schemas.microsoft.com/office/powerpoint/2010/main" val="3302085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22F9-BB53-4A19-AE42-F7C98ECEA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Starlings</a:t>
            </a:r>
            <a:endParaRPr lang="en-GB" dirty="0"/>
          </a:p>
        </p:txBody>
      </p:sp>
      <p:pic>
        <p:nvPicPr>
          <p:cNvPr id="3" name="Online Media 2" descr="amazing starlings murmuration (full HD) -www.keepturningleft.co.uk">
            <a:hlinkClick r:id="" action="ppaction://media"/>
            <a:extLst>
              <a:ext uri="{FF2B5EF4-FFF2-40B4-BE49-F238E27FC236}">
                <a16:creationId xmlns:a16="http://schemas.microsoft.com/office/drawing/2014/main" id="{01B12BEE-4DC9-3643-8071-604378BFBB6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88565" y="1861073"/>
            <a:ext cx="8414870" cy="473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23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4E83E-E13F-4EB9-A83F-6ACB367A9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Boids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27E94-4F66-41C3-B648-65A03F25B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173279" cy="3678303"/>
          </a:xfrm>
        </p:spPr>
        <p:txBody>
          <a:bodyPr/>
          <a:lstStyle/>
          <a:p>
            <a:r>
              <a:rPr lang="en-GB" dirty="0"/>
              <a:t>Developed by Craig Reynolds in 1986</a:t>
            </a:r>
          </a:p>
          <a:p>
            <a:r>
              <a:rPr lang="en-GB" dirty="0"/>
              <a:t>Based on three simple rules: separation, alignment and cohesion</a:t>
            </a:r>
          </a:p>
          <a:p>
            <a:r>
              <a:rPr lang="en-GB" dirty="0"/>
              <a:t>Can also add obstacle avoidance, danger avoidance, goal seeking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B6CD5-40F7-4870-AAA2-5DC2261BA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025" y="2132816"/>
            <a:ext cx="3664138" cy="42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7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96B8A-E84B-4C8F-AFCB-8C4A6129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stampede in The Lion King (1994)</a:t>
            </a:r>
          </a:p>
        </p:txBody>
      </p:sp>
      <p:pic>
        <p:nvPicPr>
          <p:cNvPr id="4" name="Online Media 3" descr="The Lion King (1994) - &quot;...To Die For&quot; scene [1080p]">
            <a:hlinkClick r:id="" action="ppaction://media"/>
            <a:extLst>
              <a:ext uri="{FF2B5EF4-FFF2-40B4-BE49-F238E27FC236}">
                <a16:creationId xmlns:a16="http://schemas.microsoft.com/office/drawing/2014/main" id="{B570115E-5144-5645-9B2E-6FCBB0EE99E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25906" y="1822855"/>
            <a:ext cx="8540188" cy="480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45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664</Words>
  <Application>Microsoft Macintosh PowerPoint</Application>
  <PresentationFormat>Widescreen</PresentationFormat>
  <Paragraphs>83</Paragraphs>
  <Slides>22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Cambria Math</vt:lpstr>
      <vt:lpstr>Gill Sans MT</vt:lpstr>
      <vt:lpstr>Wingdings 2</vt:lpstr>
      <vt:lpstr>Dividend</vt:lpstr>
      <vt:lpstr>8: emergence</vt:lpstr>
      <vt:lpstr>What is emergence?</vt:lpstr>
      <vt:lpstr>A pile of sand</vt:lpstr>
      <vt:lpstr>Ants</vt:lpstr>
      <vt:lpstr>Ant colony optimisation</vt:lpstr>
      <vt:lpstr>Flocking, schooling, herding</vt:lpstr>
      <vt:lpstr>Starlings</vt:lpstr>
      <vt:lpstr>Boids</vt:lpstr>
      <vt:lpstr>Simulated stampede in The Lion King (1994)</vt:lpstr>
      <vt:lpstr>Simulated stampede in The Lion King (1994)</vt:lpstr>
      <vt:lpstr>Simulated crowds in Hitman: Absolution (2012)</vt:lpstr>
      <vt:lpstr>Cellular Automata</vt:lpstr>
      <vt:lpstr>Conway’s Game of Life</vt:lpstr>
      <vt:lpstr>Gliders</vt:lpstr>
      <vt:lpstr>Conway’s game of Life</vt:lpstr>
      <vt:lpstr>Other cellular automata</vt:lpstr>
      <vt:lpstr>Fractals</vt:lpstr>
      <vt:lpstr>Chaos</vt:lpstr>
      <vt:lpstr>The ultimate emergence?</vt:lpstr>
      <vt:lpstr>Emergence in games Spelunky</vt:lpstr>
      <vt:lpstr>Emergence in games Far Cry 2</vt:lpstr>
      <vt:lpstr>Using emergence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8: emergence</dc:title>
  <dc:creator>Powley, Edward</dc:creator>
  <cp:lastModifiedBy>Powley, Edward</cp:lastModifiedBy>
  <cp:revision>3</cp:revision>
  <dcterms:created xsi:type="dcterms:W3CDTF">2019-11-13T15:38:53Z</dcterms:created>
  <dcterms:modified xsi:type="dcterms:W3CDTF">2019-11-13T21:47:14Z</dcterms:modified>
</cp:coreProperties>
</file>